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7" r:id="rId6"/>
    <p:sldId id="307" r:id="rId7"/>
    <p:sldId id="277" r:id="rId8"/>
    <p:sldId id="259" r:id="rId9"/>
    <p:sldId id="279" r:id="rId10"/>
    <p:sldId id="270" r:id="rId11"/>
    <p:sldId id="265" r:id="rId12"/>
    <p:sldId id="266" r:id="rId13"/>
    <p:sldId id="271" r:id="rId14"/>
    <p:sldId id="280" r:id="rId15"/>
    <p:sldId id="269" r:id="rId16"/>
    <p:sldId id="275" r:id="rId17"/>
    <p:sldId id="282" r:id="rId18"/>
    <p:sldId id="283" r:id="rId19"/>
    <p:sldId id="284" r:id="rId20"/>
    <p:sldId id="281" r:id="rId21"/>
    <p:sldId id="285" r:id="rId22"/>
    <p:sldId id="286" r:id="rId23"/>
    <p:sldId id="274" r:id="rId24"/>
    <p:sldId id="287" r:id="rId25"/>
    <p:sldId id="288" r:id="rId26"/>
    <p:sldId id="289" r:id="rId27"/>
    <p:sldId id="290" r:id="rId28"/>
    <p:sldId id="292" r:id="rId29"/>
    <p:sldId id="294" r:id="rId30"/>
    <p:sldId id="295" r:id="rId31"/>
    <p:sldId id="297" r:id="rId32"/>
    <p:sldId id="298" r:id="rId33"/>
    <p:sldId id="301" r:id="rId34"/>
    <p:sldId id="302" r:id="rId35"/>
    <p:sldId id="303" r:id="rId36"/>
    <p:sldId id="304" r:id="rId37"/>
    <p:sldId id="305" r:id="rId38"/>
    <p:sldId id="306" r:id="rId39"/>
    <p:sldId id="27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5/3/2017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5/3/2017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jpg"/><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jpg"/><Relationship Id="rId7" Type="http://schemas.openxmlformats.org/officeDocument/2006/relationships/image" Target="../media/image53.jpg"/><Relationship Id="rId2" Type="http://schemas.openxmlformats.org/officeDocument/2006/relationships/image" Target="../media/image48.jpg"/><Relationship Id="rId1" Type="http://schemas.openxmlformats.org/officeDocument/2006/relationships/slideLayout" Target="../slideLayouts/slideLayout11.xml"/><Relationship Id="rId6" Type="http://schemas.openxmlformats.org/officeDocument/2006/relationships/image" Target="../media/image52.jpg"/><Relationship Id="rId5" Type="http://schemas.openxmlformats.org/officeDocument/2006/relationships/image" Target="../media/image51.jpe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11.xml"/><Relationship Id="rId6" Type="http://schemas.openxmlformats.org/officeDocument/2006/relationships/image" Target="../media/image59.jpeg"/><Relationship Id="rId5" Type="http://schemas.openxmlformats.org/officeDocument/2006/relationships/image" Target="../media/image58.gif"/><Relationship Id="rId4" Type="http://schemas.openxmlformats.org/officeDocument/2006/relationships/image" Target="../media/image57.jp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88832" y="352022"/>
            <a:ext cx="10454425" cy="6087414"/>
          </a:xfrm>
        </p:spPr>
        <p:txBody>
          <a:bodyPr>
            <a:normAutofit/>
          </a:bodyPr>
          <a:lstStyle/>
          <a:p>
            <a:r>
              <a:rPr lang="en-US" b="1" dirty="0" smtClean="0"/>
              <a:t>			SC462 - Elements </a:t>
            </a:r>
            <a:r>
              <a:rPr lang="en-US" b="1" dirty="0"/>
              <a:t>of Synthetic </a:t>
            </a:r>
            <a:r>
              <a:rPr lang="en-US" b="1" dirty="0" smtClean="0"/>
              <a:t>Biology</a:t>
            </a:r>
            <a:br>
              <a:rPr lang="en-US" b="1" dirty="0" smtClean="0"/>
            </a:br>
            <a:r>
              <a:rPr lang="en-US" b="1" dirty="0" smtClean="0"/>
              <a:t>					Professor – Manish K GUpta</a:t>
            </a:r>
            <a:r>
              <a:rPr lang="en-US" dirty="0"/>
              <a:t/>
            </a:r>
            <a:br>
              <a:rPr lang="en-US" dirty="0"/>
            </a:br>
            <a:r>
              <a:rPr lang="en-US" dirty="0" smtClean="0"/>
              <a:t>									</a:t>
            </a:r>
            <a:r>
              <a:rPr lang="en-US" dirty="0"/>
              <a:t> </a:t>
            </a:r>
            <a:r>
              <a:rPr lang="en-US" dirty="0" smtClean="0"/>
              <a:t>da-</a:t>
            </a:r>
            <a:r>
              <a:rPr lang="en-US" dirty="0" err="1" smtClean="0"/>
              <a:t>iict</a:t>
            </a:r>
            <a:r>
              <a:rPr lang="en-US" dirty="0" smtClean="0"/>
              <a:t/>
            </a:r>
            <a:br>
              <a:rPr lang="en-US" dirty="0" smtClean="0"/>
            </a:br>
            <a:r>
              <a:rPr lang="en-US" dirty="0" smtClean="0"/>
              <a:t/>
            </a:r>
            <a:br>
              <a:rPr lang="en-US" dirty="0" smtClean="0"/>
            </a:br>
            <a:r>
              <a:rPr lang="en-US" dirty="0" smtClean="0"/>
              <a:t>						</a:t>
            </a:r>
            <a:r>
              <a:rPr lang="en-US" b="1" u="sng" dirty="0" smtClean="0"/>
              <a:t>Subject </a:t>
            </a:r>
            <a:r>
              <a:rPr lang="en-US" b="1" u="sng" dirty="0"/>
              <a:t>: </a:t>
            </a:r>
            <a:r>
              <a:rPr lang="en-US" sz="4400" b="1" u="sng" dirty="0"/>
              <a:t>crispr – hiv</a:t>
            </a:r>
            <a:br>
              <a:rPr lang="en-US" sz="4400" b="1" u="sng" dirty="0"/>
            </a:br>
            <a:r>
              <a:rPr lang="en-US" dirty="0"/>
              <a:t/>
            </a:r>
            <a:br>
              <a:rPr lang="en-US" dirty="0"/>
            </a:br>
            <a:r>
              <a:rPr lang="en-US" dirty="0" smtClean="0"/>
              <a:t>						</a:t>
            </a:r>
            <a:r>
              <a:rPr lang="en-US" sz="3200" dirty="0"/>
              <a:t>	</a:t>
            </a:r>
            <a:r>
              <a:rPr lang="en-US" sz="3200" dirty="0" smtClean="0"/>
              <a:t> Dhaval Prajapati</a:t>
            </a:r>
            <a:r>
              <a:rPr lang="en-US" sz="3200" dirty="0"/>
              <a:t> </a:t>
            </a:r>
            <a:r>
              <a:rPr lang="en-US" sz="3200" dirty="0" smtClean="0"/>
              <a:t> 						</a:t>
            </a:r>
            <a:br>
              <a:rPr lang="en-US" sz="3200" dirty="0" smtClean="0"/>
            </a:br>
            <a:r>
              <a:rPr lang="en-US" sz="3200" dirty="0"/>
              <a:t/>
            </a:r>
            <a:br>
              <a:rPr lang="en-US" sz="3200" dirty="0"/>
            </a:br>
            <a:r>
              <a:rPr lang="en-US" sz="3200" dirty="0" smtClean="0"/>
              <a:t>							     Id :- 20401138</a:t>
            </a:r>
            <a:r>
              <a:rPr lang="en-US" sz="3200" dirty="0"/>
              <a:t/>
            </a:r>
            <a:br>
              <a:rPr lang="en-US" sz="3200" dirty="0"/>
            </a:br>
            <a:endParaRPr lang="en-US" sz="3200" dirty="0"/>
          </a:p>
        </p:txBody>
      </p:sp>
    </p:spTree>
    <p:extLst>
      <p:ext uri="{BB962C8B-B14F-4D97-AF65-F5344CB8AC3E}">
        <p14:creationId xmlns:p14="http://schemas.microsoft.com/office/powerpoint/2010/main" val="2375435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004" y="1481070"/>
            <a:ext cx="6400800" cy="1615107"/>
          </a:xfrm>
        </p:spPr>
        <p:txBody>
          <a:bodyPr>
            <a:normAutofit/>
          </a:bodyPr>
          <a:lstStyle/>
          <a:p>
            <a:r>
              <a:rPr lang="en-US" cap="none" dirty="0" smtClean="0"/>
              <a:t>Lets do some statics and analysis…</a:t>
            </a:r>
            <a:endParaRPr lang="en-US" cap="non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830" y="1481070"/>
            <a:ext cx="5365124" cy="4578439"/>
          </a:xfrm>
          <a:prstGeom prst="rect">
            <a:avLst/>
          </a:prstGeom>
        </p:spPr>
      </p:pic>
    </p:spTree>
    <p:extLst>
      <p:ext uri="{BB962C8B-B14F-4D97-AF65-F5344CB8AC3E}">
        <p14:creationId xmlns:p14="http://schemas.microsoft.com/office/powerpoint/2010/main" val="1893300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43" y="0"/>
            <a:ext cx="12459932" cy="6841924"/>
          </a:xfrm>
          <a:prstGeom prst="rect">
            <a:avLst/>
          </a:prstGeom>
        </p:spPr>
      </p:pic>
    </p:spTree>
    <p:extLst>
      <p:ext uri="{BB962C8B-B14F-4D97-AF65-F5344CB8AC3E}">
        <p14:creationId xmlns:p14="http://schemas.microsoft.com/office/powerpoint/2010/main" val="3481606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64" y="2186456"/>
            <a:ext cx="5234738" cy="3772620"/>
          </a:xfrm>
          <a:prstGeom prst="rect">
            <a:avLst/>
          </a:prstGeom>
        </p:spPr>
      </p:pic>
      <p:sp>
        <p:nvSpPr>
          <p:cNvPr id="3" name="Title 2"/>
          <p:cNvSpPr>
            <a:spLocks noGrp="1"/>
          </p:cNvSpPr>
          <p:nvPr>
            <p:ph type="title"/>
          </p:nvPr>
        </p:nvSpPr>
        <p:spPr>
          <a:xfrm>
            <a:off x="557012" y="486256"/>
            <a:ext cx="10131425" cy="1456267"/>
          </a:xfrm>
        </p:spPr>
        <p:txBody>
          <a:bodyPr/>
          <a:lstStyle/>
          <a:p>
            <a:r>
              <a:rPr lang="en-US" dirty="0" smtClean="0"/>
              <a:t>What is the solution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893" y="2186456"/>
            <a:ext cx="4876800" cy="3816096"/>
          </a:xfrm>
          <a:prstGeom prst="rect">
            <a:avLst/>
          </a:prstGeom>
        </p:spPr>
      </p:pic>
    </p:spTree>
    <p:extLst>
      <p:ext uri="{BB962C8B-B14F-4D97-AF65-F5344CB8AC3E}">
        <p14:creationId xmlns:p14="http://schemas.microsoft.com/office/powerpoint/2010/main" val="28256701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554051"/>
          </a:xfrm>
        </p:spPr>
        <p:txBody>
          <a:bodyPr/>
          <a:lstStyle/>
          <a:p>
            <a:r>
              <a:rPr lang="en-US" dirty="0"/>
              <a:t>HIV Preventing Techniques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568142"/>
            <a:ext cx="3432689" cy="343268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9659" y="2568141"/>
            <a:ext cx="3370962" cy="33709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294" y="2568141"/>
            <a:ext cx="3329561" cy="3432689"/>
          </a:xfrm>
          <a:prstGeom prst="rect">
            <a:avLst/>
          </a:prstGeom>
        </p:spPr>
      </p:pic>
    </p:spTree>
    <p:extLst>
      <p:ext uri="{BB962C8B-B14F-4D97-AF65-F5344CB8AC3E}">
        <p14:creationId xmlns:p14="http://schemas.microsoft.com/office/powerpoint/2010/main" val="32949049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2"/>
            <a:ext cx="10131427" cy="1618444"/>
          </a:xfrm>
        </p:spPr>
        <p:txBody>
          <a:bodyPr/>
          <a:lstStyle/>
          <a:p>
            <a:r>
              <a:rPr lang="en-US" dirty="0" smtClean="0"/>
              <a:t>Antiretroviral </a:t>
            </a:r>
            <a:r>
              <a:rPr lang="en-US" dirty="0"/>
              <a:t>Therapy (ART</a:t>
            </a:r>
            <a:r>
              <a:rPr lang="en-US" dirty="0" smtClean="0"/>
              <a:t>)</a:t>
            </a:r>
            <a:r>
              <a:rPr lang="en-US" dirty="0"/>
              <a:t/>
            </a:r>
            <a:br>
              <a:rPr lang="en-US" dirty="0"/>
            </a:br>
            <a:endParaRPr lang="en-US" dirty="0"/>
          </a:p>
        </p:txBody>
      </p:sp>
      <p:sp>
        <p:nvSpPr>
          <p:cNvPr id="4" name="Text Placeholder 3"/>
          <p:cNvSpPr>
            <a:spLocks noGrp="1"/>
          </p:cNvSpPr>
          <p:nvPr>
            <p:ph type="body" idx="1"/>
          </p:nvPr>
        </p:nvSpPr>
        <p:spPr>
          <a:xfrm>
            <a:off x="685800" y="1484622"/>
            <a:ext cx="6616521" cy="4813147"/>
          </a:xfrm>
        </p:spPr>
        <p:txBody>
          <a:bodyPr>
            <a:normAutofit/>
          </a:bodyPr>
          <a:lstStyle/>
          <a:p>
            <a:pPr marL="342900" indent="-342900">
              <a:buFontTx/>
              <a:buChar char="-"/>
            </a:pPr>
            <a:r>
              <a:rPr lang="en-US" dirty="0" smtClean="0"/>
              <a:t>It is the combination of </a:t>
            </a:r>
            <a:r>
              <a:rPr lang="en-US" dirty="0"/>
              <a:t>Antiretroviral </a:t>
            </a:r>
            <a:r>
              <a:rPr lang="en-US" dirty="0" smtClean="0"/>
              <a:t>Drugs.</a:t>
            </a:r>
          </a:p>
          <a:p>
            <a:pPr marL="342900" indent="-342900">
              <a:buFontTx/>
              <a:buChar char="-"/>
            </a:pPr>
            <a:r>
              <a:rPr lang="en-US" dirty="0" smtClean="0"/>
              <a:t>There are Several types of </a:t>
            </a:r>
            <a:r>
              <a:rPr lang="en-US" dirty="0"/>
              <a:t>Antiretroviral </a:t>
            </a:r>
            <a:r>
              <a:rPr lang="en-US" dirty="0" smtClean="0"/>
              <a:t>Drugs who can </a:t>
            </a:r>
          </a:p>
          <a:p>
            <a:r>
              <a:rPr lang="en-US" dirty="0"/>
              <a:t> </a:t>
            </a:r>
            <a:r>
              <a:rPr lang="en-US" dirty="0" smtClean="0"/>
              <a:t>     reduce the rate of HIV different different way.</a:t>
            </a:r>
          </a:p>
          <a:p>
            <a:r>
              <a:rPr lang="en-US" dirty="0" smtClean="0"/>
              <a:t>- 	Antiretroviral </a:t>
            </a:r>
            <a:r>
              <a:rPr lang="en-US" dirty="0"/>
              <a:t>treatment </a:t>
            </a:r>
            <a:r>
              <a:rPr lang="en-US" dirty="0" smtClean="0"/>
              <a:t>reduces the </a:t>
            </a:r>
            <a:r>
              <a:rPr lang="en-US" dirty="0"/>
              <a:t>HIV viral load in the </a:t>
            </a:r>
            <a:r>
              <a:rPr lang="en-US" dirty="0" smtClean="0"/>
              <a:t>	blood</a:t>
            </a:r>
            <a:r>
              <a:rPr lang="en-US" dirty="0"/>
              <a:t>, semen, vaginal fluid and </a:t>
            </a:r>
            <a:r>
              <a:rPr lang="en-US" dirty="0" smtClean="0"/>
              <a:t>rectal </a:t>
            </a:r>
            <a:r>
              <a:rPr lang="en-US" dirty="0"/>
              <a:t>fluid to very low </a:t>
            </a:r>
            <a:r>
              <a:rPr lang="en-US" dirty="0" smtClean="0"/>
              <a:t>	levels </a:t>
            </a:r>
            <a:r>
              <a:rPr lang="en-US" dirty="0"/>
              <a:t>or </a:t>
            </a:r>
            <a:r>
              <a:rPr lang="en-US" dirty="0" smtClean="0"/>
              <a:t>you can </a:t>
            </a:r>
            <a:r>
              <a:rPr lang="en-US" dirty="0"/>
              <a:t>say undetectable </a:t>
            </a:r>
            <a:r>
              <a:rPr lang="en-US" dirty="0" smtClean="0"/>
              <a:t>levels</a:t>
            </a:r>
            <a:r>
              <a:rPr lang="en-US" dirty="0"/>
              <a:t>, decreasing the </a:t>
            </a:r>
            <a:r>
              <a:rPr lang="en-US" dirty="0" smtClean="0"/>
              <a:t>	risk </a:t>
            </a:r>
            <a:r>
              <a:rPr lang="en-US" dirty="0"/>
              <a:t>of onwards HIV transmission</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321" y="1484622"/>
            <a:ext cx="4288665" cy="4813147"/>
          </a:xfrm>
          <a:prstGeom prst="rect">
            <a:avLst/>
          </a:prstGeom>
        </p:spPr>
      </p:pic>
    </p:spTree>
    <p:extLst>
      <p:ext uri="{BB962C8B-B14F-4D97-AF65-F5344CB8AC3E}">
        <p14:creationId xmlns:p14="http://schemas.microsoft.com/office/powerpoint/2010/main" val="1458678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u="sng" dirty="0"/>
              <a:t>Treatment as prevention (TasP) for HIV </a:t>
            </a:r>
            <a:r>
              <a:rPr lang="en-US" b="1" u="sng" dirty="0" smtClean="0"/>
              <a:t>:</a:t>
            </a:r>
            <a:r>
              <a:rPr lang="en-US" dirty="0" smtClean="0"/>
              <a:t/>
            </a:r>
            <a:br>
              <a:rPr lang="en-US" dirty="0" smtClean="0"/>
            </a:br>
            <a:r>
              <a:rPr lang="en-US" dirty="0"/>
              <a:t/>
            </a:r>
            <a:br>
              <a:rPr lang="en-US" dirty="0"/>
            </a:br>
            <a:r>
              <a:rPr lang="en-US" dirty="0" smtClean="0"/>
              <a:t/>
            </a:r>
            <a:br>
              <a:rPr lang="en-US" dirty="0" smtClean="0"/>
            </a:br>
            <a:r>
              <a:rPr lang="en-US" dirty="0" smtClean="0"/>
              <a:t>1</a:t>
            </a:r>
            <a:r>
              <a:rPr lang="en-US" dirty="0"/>
              <a:t>. Prevention of mother-to-child transmission (PMTCT) :- </a:t>
            </a:r>
            <a:br>
              <a:rPr lang="en-US" dirty="0"/>
            </a:br>
            <a:endParaRPr lang="en-US" dirty="0"/>
          </a:p>
        </p:txBody>
      </p:sp>
      <p:sp>
        <p:nvSpPr>
          <p:cNvPr id="5" name="Text Placeholder 4"/>
          <p:cNvSpPr>
            <a:spLocks noGrp="1"/>
          </p:cNvSpPr>
          <p:nvPr>
            <p:ph type="body" idx="1"/>
          </p:nvPr>
        </p:nvSpPr>
        <p:spPr>
          <a:xfrm>
            <a:off x="582769" y="3480515"/>
            <a:ext cx="10131428" cy="1447800"/>
          </a:xfrm>
        </p:spPr>
        <p:txBody>
          <a:bodyPr/>
          <a:lstStyle/>
          <a:p>
            <a:pPr marL="342900" indent="-342900">
              <a:buFontTx/>
              <a:buChar char="-"/>
            </a:pPr>
            <a:r>
              <a:rPr lang="en-US" dirty="0" smtClean="0"/>
              <a:t>Reduce the rate of HIV transmission from </a:t>
            </a:r>
          </a:p>
          <a:p>
            <a:r>
              <a:rPr lang="en-US" dirty="0"/>
              <a:t> </a:t>
            </a:r>
            <a:r>
              <a:rPr lang="en-US" dirty="0" smtClean="0"/>
              <a:t>     mother to child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4439" y="2950872"/>
            <a:ext cx="4327302" cy="3565838"/>
          </a:xfrm>
          <a:prstGeom prst="rect">
            <a:avLst/>
          </a:prstGeom>
        </p:spPr>
      </p:pic>
    </p:spTree>
    <p:extLst>
      <p:ext uri="{BB962C8B-B14F-4D97-AF65-F5344CB8AC3E}">
        <p14:creationId xmlns:p14="http://schemas.microsoft.com/office/powerpoint/2010/main" val="39553938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2"/>
            <a:ext cx="10131427" cy="1322230"/>
          </a:xfrm>
        </p:spPr>
        <p:txBody>
          <a:bodyPr/>
          <a:lstStyle/>
          <a:p>
            <a:r>
              <a:rPr lang="en-US" dirty="0"/>
              <a:t>2. Pre-exposure prophylaxis (</a:t>
            </a:r>
            <a:r>
              <a:rPr lang="en-US" dirty="0" err="1"/>
              <a:t>PrEP</a:t>
            </a:r>
            <a:r>
              <a:rPr lang="en-US" dirty="0"/>
              <a:t>) :-</a:t>
            </a:r>
          </a:p>
        </p:txBody>
      </p:sp>
      <p:sp>
        <p:nvSpPr>
          <p:cNvPr id="4" name="Text Placeholder 3"/>
          <p:cNvSpPr>
            <a:spLocks noGrp="1"/>
          </p:cNvSpPr>
          <p:nvPr>
            <p:ph type="body" idx="1"/>
          </p:nvPr>
        </p:nvSpPr>
        <p:spPr>
          <a:xfrm>
            <a:off x="376706" y="2166870"/>
            <a:ext cx="6049851" cy="2978669"/>
          </a:xfrm>
        </p:spPr>
        <p:txBody>
          <a:bodyPr>
            <a:normAutofit/>
          </a:bodyPr>
          <a:lstStyle/>
          <a:p>
            <a:r>
              <a:rPr lang="en-US" dirty="0" smtClean="0"/>
              <a:t>-For those people who has the chance to get HIV.</a:t>
            </a:r>
          </a:p>
          <a:p>
            <a:r>
              <a:rPr lang="en-US" dirty="0" smtClean="0"/>
              <a:t>-In,2015 WHO has </a:t>
            </a:r>
            <a:r>
              <a:rPr lang="en-US" dirty="0"/>
              <a:t>declared that t if Person has substantial risk of HIV infection then </a:t>
            </a:r>
            <a:r>
              <a:rPr lang="en-US" dirty="0" err="1"/>
              <a:t>PrEP</a:t>
            </a:r>
            <a:r>
              <a:rPr lang="en-US" dirty="0"/>
              <a:t> would be offered to that </a:t>
            </a:r>
            <a:r>
              <a:rPr lang="en-US" dirty="0" smtClean="0"/>
              <a:t>person.</a:t>
            </a:r>
          </a:p>
          <a:p>
            <a:r>
              <a:rPr lang="en-US" dirty="0"/>
              <a:t>- </a:t>
            </a:r>
            <a:r>
              <a:rPr lang="en-US" dirty="0" smtClean="0"/>
              <a:t>In </a:t>
            </a:r>
            <a:r>
              <a:rPr lang="en-US" dirty="0"/>
              <a:t>past</a:t>
            </a:r>
            <a:r>
              <a:rPr lang="en-US" dirty="0" smtClean="0"/>
              <a:t>, it </a:t>
            </a:r>
            <a:r>
              <a:rPr lang="en-US" dirty="0"/>
              <a:t>was for only some key affected population like sex </a:t>
            </a:r>
            <a:r>
              <a:rPr lang="en-US" dirty="0" smtClean="0"/>
              <a:t>workers, person who has sex with HIV infected person and </a:t>
            </a:r>
            <a:r>
              <a:rPr lang="en-US" dirty="0"/>
              <a:t>people who inject drugs in their body.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151" y="2166870"/>
            <a:ext cx="4120077" cy="3073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901" y="2166870"/>
            <a:ext cx="2197419" cy="3061738"/>
          </a:xfrm>
          <a:prstGeom prst="rect">
            <a:avLst/>
          </a:prstGeom>
        </p:spPr>
      </p:pic>
    </p:spTree>
    <p:extLst>
      <p:ext uri="{BB962C8B-B14F-4D97-AF65-F5344CB8AC3E}">
        <p14:creationId xmlns:p14="http://schemas.microsoft.com/office/powerpoint/2010/main" val="35346833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2"/>
            <a:ext cx="10131427" cy="1296472"/>
          </a:xfrm>
        </p:spPr>
        <p:txBody>
          <a:bodyPr/>
          <a:lstStyle/>
          <a:p>
            <a:r>
              <a:rPr lang="en-US" dirty="0"/>
              <a:t>3. </a:t>
            </a:r>
            <a:r>
              <a:rPr lang="en-US" dirty="0" smtClean="0"/>
              <a:t>Microbicides</a:t>
            </a:r>
            <a:endParaRPr lang="en-US" dirty="0"/>
          </a:p>
        </p:txBody>
      </p:sp>
      <p:sp>
        <p:nvSpPr>
          <p:cNvPr id="3" name="Text Placeholder 2"/>
          <p:cNvSpPr>
            <a:spLocks noGrp="1"/>
          </p:cNvSpPr>
          <p:nvPr>
            <p:ph type="body" idx="1"/>
          </p:nvPr>
        </p:nvSpPr>
        <p:spPr>
          <a:xfrm>
            <a:off x="685801" y="2023525"/>
            <a:ext cx="5637727" cy="1687133"/>
          </a:xfrm>
        </p:spPr>
        <p:txBody>
          <a:bodyPr/>
          <a:lstStyle/>
          <a:p>
            <a:r>
              <a:rPr lang="en-US" dirty="0"/>
              <a:t>-These are gels or creams containing antiretroviral drugs that are applied to the vagina to help prevent HIV infection.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641" y="2023525"/>
            <a:ext cx="5208407" cy="39103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640" y="779638"/>
            <a:ext cx="5208407" cy="1243887"/>
          </a:xfrm>
          <a:prstGeom prst="rect">
            <a:avLst/>
          </a:prstGeom>
        </p:spPr>
      </p:pic>
    </p:spTree>
    <p:extLst>
      <p:ext uri="{BB962C8B-B14F-4D97-AF65-F5344CB8AC3E}">
        <p14:creationId xmlns:p14="http://schemas.microsoft.com/office/powerpoint/2010/main" val="18126315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2"/>
            <a:ext cx="10131427" cy="1502534"/>
          </a:xfrm>
        </p:spPr>
        <p:txBody>
          <a:bodyPr/>
          <a:lstStyle/>
          <a:p>
            <a:r>
              <a:rPr lang="en-US" dirty="0"/>
              <a:t>:- 4. Post-exposure prophylaxis (PEP) </a:t>
            </a:r>
            <a:br>
              <a:rPr lang="en-US" dirty="0"/>
            </a:br>
            <a:endParaRPr lang="en-US" dirty="0"/>
          </a:p>
        </p:txBody>
      </p:sp>
      <p:sp>
        <p:nvSpPr>
          <p:cNvPr id="3" name="Text Placeholder 2"/>
          <p:cNvSpPr>
            <a:spLocks noGrp="1"/>
          </p:cNvSpPr>
          <p:nvPr>
            <p:ph type="body" idx="1"/>
          </p:nvPr>
        </p:nvSpPr>
        <p:spPr>
          <a:xfrm>
            <a:off x="582769" y="1751527"/>
            <a:ext cx="5753637" cy="3657599"/>
          </a:xfrm>
        </p:spPr>
        <p:txBody>
          <a:bodyPr>
            <a:normAutofit/>
          </a:bodyPr>
          <a:lstStyle/>
          <a:p>
            <a:r>
              <a:rPr lang="en-US" dirty="0"/>
              <a:t>-It is short-term antiretroviral treatment taken after possible exposure to HIV. </a:t>
            </a:r>
            <a:endParaRPr lang="en-US" dirty="0" smtClean="0"/>
          </a:p>
          <a:p>
            <a:r>
              <a:rPr lang="en-US" dirty="0"/>
              <a:t>-Since 1998, Health Care workers have used it. Who were exposed to HIV-infected </a:t>
            </a:r>
            <a:r>
              <a:rPr lang="en-US" dirty="0" smtClean="0"/>
              <a:t>fluids</a:t>
            </a:r>
          </a:p>
          <a:p>
            <a:r>
              <a:rPr lang="en-US" dirty="0"/>
              <a:t>-Recently, This method has been used to treat those who may have been exposed during a single event (for example sexual assault, unprotected sex or sharing drug injecting equipment).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2746" y="2836036"/>
            <a:ext cx="4286250" cy="33768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2746" y="1506978"/>
            <a:ext cx="4286250" cy="1329057"/>
          </a:xfrm>
          <a:prstGeom prst="rect">
            <a:avLst/>
          </a:prstGeom>
        </p:spPr>
      </p:pic>
    </p:spTree>
    <p:extLst>
      <p:ext uri="{BB962C8B-B14F-4D97-AF65-F5344CB8AC3E}">
        <p14:creationId xmlns:p14="http://schemas.microsoft.com/office/powerpoint/2010/main" val="3330593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223" y="570966"/>
            <a:ext cx="10131427" cy="1154804"/>
          </a:xfrm>
        </p:spPr>
        <p:txBody>
          <a:bodyPr/>
          <a:lstStyle/>
          <a:p>
            <a:r>
              <a:rPr lang="en-US" dirty="0"/>
              <a:t>Test and treat strategies :-</a:t>
            </a:r>
          </a:p>
        </p:txBody>
      </p:sp>
      <p:sp>
        <p:nvSpPr>
          <p:cNvPr id="3" name="Text Placeholder 2"/>
          <p:cNvSpPr>
            <a:spLocks noGrp="1"/>
          </p:cNvSpPr>
          <p:nvPr>
            <p:ph type="body" idx="1"/>
          </p:nvPr>
        </p:nvSpPr>
        <p:spPr>
          <a:xfrm>
            <a:off x="621405" y="1725770"/>
            <a:ext cx="7080161" cy="4855334"/>
          </a:xfrm>
        </p:spPr>
        <p:txBody>
          <a:bodyPr>
            <a:normAutofit fontScale="85000" lnSpcReduction="20000"/>
          </a:bodyPr>
          <a:lstStyle/>
          <a:p>
            <a:pPr marL="342900" indent="-342900">
              <a:buFontTx/>
              <a:buChar char="-"/>
            </a:pPr>
            <a:r>
              <a:rPr lang="en-US" dirty="0" smtClean="0"/>
              <a:t>This </a:t>
            </a:r>
            <a:r>
              <a:rPr lang="en-US" dirty="0"/>
              <a:t>strategies are based on the premise that the rate of new HIV infections can be reduced by rolling out universal HIV testing in order to diagnose all people living with HIV, and initiate antiretroviral treatment regard less of CD4 count or viral load</a:t>
            </a:r>
            <a:r>
              <a:rPr lang="en-US" dirty="0" smtClean="0"/>
              <a:t>.</a:t>
            </a:r>
          </a:p>
          <a:p>
            <a:pPr marL="342900" indent="-342900">
              <a:buFontTx/>
              <a:buChar char="-"/>
            </a:pPr>
            <a:r>
              <a:rPr lang="en-US" dirty="0" smtClean="0"/>
              <a:t>One </a:t>
            </a:r>
            <a:r>
              <a:rPr lang="en-US" dirty="0"/>
              <a:t>case study which performed in south </a:t>
            </a:r>
            <a:r>
              <a:rPr lang="en-US" dirty="0" err="1"/>
              <a:t>africa</a:t>
            </a:r>
            <a:r>
              <a:rPr lang="en-US" dirty="0"/>
              <a:t> </a:t>
            </a:r>
            <a:r>
              <a:rPr lang="en-US" dirty="0" err="1"/>
              <a:t>analised</a:t>
            </a:r>
            <a:r>
              <a:rPr lang="en-US" dirty="0"/>
              <a:t> that the implementation of universal voluntary HIV testing for adults over 15 years old would decrease HIV prevalence to 1 </a:t>
            </a:r>
            <a:r>
              <a:rPr lang="en-US" dirty="0" smtClean="0"/>
              <a:t>% </a:t>
            </a:r>
          </a:p>
          <a:p>
            <a:pPr marL="342900" indent="-342900">
              <a:buFontTx/>
              <a:buChar char="-"/>
            </a:pPr>
            <a:r>
              <a:rPr lang="en-US" dirty="0" smtClean="0"/>
              <a:t>Detail </a:t>
            </a:r>
            <a:r>
              <a:rPr lang="en-US" dirty="0"/>
              <a:t>of Case Study : </a:t>
            </a:r>
            <a:endParaRPr lang="en-US" dirty="0" smtClean="0"/>
          </a:p>
          <a:p>
            <a:pPr marL="342900" indent="-342900">
              <a:buFontTx/>
              <a:buChar char="-"/>
            </a:pPr>
            <a:r>
              <a:rPr lang="en-US" dirty="0" smtClean="0"/>
              <a:t>Name </a:t>
            </a:r>
            <a:r>
              <a:rPr lang="en-US" dirty="0"/>
              <a:t>: Test and Treat in </a:t>
            </a:r>
            <a:r>
              <a:rPr lang="en-US" dirty="0" err="1"/>
              <a:t>Hlabsia</a:t>
            </a:r>
            <a:r>
              <a:rPr lang="en-US" dirty="0"/>
              <a:t> </a:t>
            </a:r>
            <a:endParaRPr lang="en-US" dirty="0" smtClean="0"/>
          </a:p>
          <a:p>
            <a:pPr marL="342900" indent="-342900">
              <a:buFontTx/>
              <a:buChar char="-"/>
            </a:pPr>
            <a:r>
              <a:rPr lang="en-US" dirty="0" smtClean="0"/>
              <a:t>The </a:t>
            </a:r>
            <a:r>
              <a:rPr lang="en-US" dirty="0"/>
              <a:t>first of five massive </a:t>
            </a:r>
            <a:r>
              <a:rPr lang="en-US" dirty="0" smtClean="0"/>
              <a:t>randomized </a:t>
            </a:r>
            <a:r>
              <a:rPr lang="en-US" dirty="0"/>
              <a:t>studies into test and treat strategies took place between 2012 and 2016. ANRS 12249 was covering a poor rural area of KwaZulu-Natal, where three out of ten people are living with HIV which was the highest prevalence in South Africa. The main agenda of the research was to check the population impact of scaling up treatment as prevention, where By antiretroviral treatment (ART) is used to decrease individual’s viral load and thereby decrease the risk of onward HIV transmission</a:t>
            </a:r>
            <a:r>
              <a:rPr lang="en-US" dirty="0" smtClean="0"/>
              <a:t>.</a:t>
            </a:r>
          </a:p>
          <a:p>
            <a:pPr marL="342900" indent="-342900">
              <a:buFontTx/>
              <a:buChar char="-"/>
            </a:pPr>
            <a:r>
              <a:rPr lang="en-US" dirty="0" smtClean="0"/>
              <a:t> </a:t>
            </a:r>
            <a:r>
              <a:rPr lang="en-US" dirty="0"/>
              <a:t>Medical management of these areas was not so good </a:t>
            </a:r>
            <a:r>
              <a:rPr lang="en-US" dirty="0" err="1"/>
              <a:t>thats</a:t>
            </a:r>
            <a:r>
              <a:rPr lang="en-US" dirty="0"/>
              <a:t> why only </a:t>
            </a:r>
            <a:r>
              <a:rPr lang="en-US" dirty="0" smtClean="0"/>
              <a:t>49%.</a:t>
            </a:r>
          </a:p>
          <a:p>
            <a:pPr marL="342900" indent="-342900">
              <a:buFontTx/>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0355" y="1725770"/>
            <a:ext cx="3734873" cy="4430331"/>
          </a:xfrm>
          <a:prstGeom prst="rect">
            <a:avLst/>
          </a:prstGeom>
        </p:spPr>
      </p:pic>
    </p:spTree>
    <p:extLst>
      <p:ext uri="{BB962C8B-B14F-4D97-AF65-F5344CB8AC3E}">
        <p14:creationId xmlns:p14="http://schemas.microsoft.com/office/powerpoint/2010/main" val="3259226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8000" dirty="0" smtClean="0">
                <a:solidFill>
                  <a:srgbClr val="FF0000"/>
                </a:solidFill>
              </a:rPr>
              <a:t> </a:t>
            </a:r>
            <a:endParaRPr lang="en-US" sz="8000" dirty="0">
              <a:solidFill>
                <a:srgbClr val="FF0000"/>
              </a:solidFill>
            </a:endParaRPr>
          </a:p>
        </p:txBody>
      </p:sp>
      <p:sp>
        <p:nvSpPr>
          <p:cNvPr id="9" name="Subtitle 8"/>
          <p:cNvSpPr>
            <a:spLocks noGrp="1"/>
          </p:cNvSpPr>
          <p:nvPr>
            <p:ph type="subTitle" idx="4294967295"/>
          </p:nvPr>
        </p:nvSpPr>
        <p:spPr>
          <a:xfrm>
            <a:off x="1280107" y="296863"/>
            <a:ext cx="9435116" cy="1184275"/>
          </a:xfrm>
        </p:spPr>
        <p:txBody>
          <a:bodyPr>
            <a:normAutofit/>
          </a:bodyPr>
          <a:lstStyle/>
          <a:p>
            <a:pPr marL="0" indent="0">
              <a:buNone/>
            </a:pPr>
            <a:r>
              <a:rPr lang="en-US" sz="3600" b="1" dirty="0" smtClean="0"/>
              <a:t>What is HIV ..??</a:t>
            </a:r>
            <a:endParaRPr lang="en-US" sz="3600"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07" y="1760314"/>
            <a:ext cx="4425234" cy="39740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647" y="1706717"/>
            <a:ext cx="5299550" cy="4027658"/>
          </a:xfrm>
          <a:prstGeom prst="rect">
            <a:avLst/>
          </a:prstGeom>
        </p:spPr>
      </p:pic>
    </p:spTree>
    <p:extLst>
      <p:ext uri="{BB962C8B-B14F-4D97-AF65-F5344CB8AC3E}">
        <p14:creationId xmlns:p14="http://schemas.microsoft.com/office/powerpoint/2010/main" val="41936655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Limitations …?? How can we over come that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830" y="2249390"/>
            <a:ext cx="3651646" cy="384553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1" y="2249390"/>
            <a:ext cx="3304772" cy="38551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9798" y="2249390"/>
            <a:ext cx="3355430" cy="3845536"/>
          </a:xfrm>
          <a:prstGeom prst="rect">
            <a:avLst/>
          </a:prstGeom>
        </p:spPr>
      </p:pic>
    </p:spTree>
    <p:extLst>
      <p:ext uri="{BB962C8B-B14F-4D97-AF65-F5344CB8AC3E}">
        <p14:creationId xmlns:p14="http://schemas.microsoft.com/office/powerpoint/2010/main" val="31016564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376" y="1343696"/>
            <a:ext cx="6268789" cy="3434366"/>
          </a:xfrm>
        </p:spPr>
        <p:txBody>
          <a:bodyPr>
            <a:normAutofit fontScale="90000"/>
          </a:bodyPr>
          <a:lstStyle/>
          <a:p>
            <a:r>
              <a:rPr lang="en-US" dirty="0"/>
              <a:t>1. Treatment as prevention is not 100 </a:t>
            </a:r>
            <a:r>
              <a:rPr lang="en-US" dirty="0" err="1"/>
              <a:t>persent</a:t>
            </a:r>
            <a:r>
              <a:rPr lang="en-US" dirty="0"/>
              <a:t> effective </a:t>
            </a:r>
            <a:r>
              <a:rPr lang="en-US" dirty="0" smtClean="0"/>
              <a:t/>
            </a:r>
            <a:br>
              <a:rPr lang="en-US" dirty="0" smtClean="0"/>
            </a:br>
            <a:r>
              <a:rPr lang="en-US" dirty="0" smtClean="0"/>
              <a:t/>
            </a:r>
            <a:br>
              <a:rPr lang="en-US" dirty="0" smtClean="0"/>
            </a:br>
            <a:r>
              <a:rPr lang="en-US" dirty="0"/>
              <a:t/>
            </a:r>
            <a:br>
              <a:rPr lang="en-US" dirty="0"/>
            </a:br>
            <a:r>
              <a:rPr lang="en-US" dirty="0" smtClean="0"/>
              <a:t>2</a:t>
            </a:r>
            <a:r>
              <a:rPr lang="en-US" dirty="0"/>
              <a:t>. Regularity is important to its success </a:t>
            </a:r>
            <a:r>
              <a:rPr lang="en-US" dirty="0" smtClean="0"/>
              <a:t> </a:t>
            </a:r>
            <a:br>
              <a:rPr lang="en-US" dirty="0" smtClean="0"/>
            </a:br>
            <a:r>
              <a:rPr lang="en-US" dirty="0" smtClean="0"/>
              <a:t/>
            </a:r>
            <a:br>
              <a:rPr lang="en-US" dirty="0" smtClean="0"/>
            </a:br>
            <a:r>
              <a:rPr lang="en-US" dirty="0"/>
              <a:t/>
            </a:r>
            <a:br>
              <a:rPr lang="en-US" dirty="0"/>
            </a:br>
            <a:r>
              <a:rPr lang="en-US" dirty="0"/>
              <a:t>3. Multidrug-resistant HIV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967" y="537961"/>
            <a:ext cx="2447925" cy="1866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967" y="2384557"/>
            <a:ext cx="2447925" cy="20328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2967" y="4417454"/>
            <a:ext cx="2447925" cy="2035840"/>
          </a:xfrm>
          <a:prstGeom prst="rect">
            <a:avLst/>
          </a:prstGeom>
        </p:spPr>
      </p:pic>
    </p:spTree>
    <p:extLst>
      <p:ext uri="{BB962C8B-B14F-4D97-AF65-F5344CB8AC3E}">
        <p14:creationId xmlns:p14="http://schemas.microsoft.com/office/powerpoint/2010/main" val="11043571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7" cy="1244957"/>
          </a:xfrm>
        </p:spPr>
        <p:txBody>
          <a:bodyPr/>
          <a:lstStyle/>
          <a:p>
            <a:r>
              <a:rPr lang="en-US" dirty="0"/>
              <a:t>The future of treatment as prevention :- </a:t>
            </a:r>
          </a:p>
        </p:txBody>
      </p:sp>
      <p:sp>
        <p:nvSpPr>
          <p:cNvPr id="3" name="Text Placeholder 2"/>
          <p:cNvSpPr>
            <a:spLocks noGrp="1"/>
          </p:cNvSpPr>
          <p:nvPr>
            <p:ph type="body" idx="1"/>
          </p:nvPr>
        </p:nvSpPr>
        <p:spPr>
          <a:xfrm>
            <a:off x="386500" y="1997835"/>
            <a:ext cx="4816565" cy="4415844"/>
          </a:xfrm>
        </p:spPr>
        <p:txBody>
          <a:bodyPr>
            <a:normAutofit fontScale="92500" lnSpcReduction="20000"/>
          </a:bodyPr>
          <a:lstStyle/>
          <a:p>
            <a:r>
              <a:rPr lang="en-US" dirty="0" smtClean="0">
                <a:latin typeface="Bell MT" panose="02020503060305020303" pitchFamily="18" charset="0"/>
              </a:rPr>
              <a:t>-</a:t>
            </a:r>
            <a:r>
              <a:rPr lang="en-US" dirty="0"/>
              <a:t>	</a:t>
            </a:r>
            <a:r>
              <a:rPr lang="en-US" dirty="0" smtClean="0"/>
              <a:t>TasP </a:t>
            </a:r>
            <a:r>
              <a:rPr lang="en-US" dirty="0"/>
              <a:t>has a lot of potential in decreasing </a:t>
            </a:r>
            <a:r>
              <a:rPr lang="en-US" dirty="0" smtClean="0"/>
              <a:t>	population </a:t>
            </a:r>
            <a:r>
              <a:rPr lang="en-US" dirty="0"/>
              <a:t>level rates of HIV transmission </a:t>
            </a:r>
            <a:r>
              <a:rPr lang="en-US" dirty="0" smtClean="0"/>
              <a:t>	by </a:t>
            </a:r>
            <a:r>
              <a:rPr lang="en-US" dirty="0"/>
              <a:t>increasing uptake of HIV testing, </a:t>
            </a:r>
            <a:r>
              <a:rPr lang="en-US" dirty="0" smtClean="0"/>
              <a:t>	offering </a:t>
            </a:r>
            <a:r>
              <a:rPr lang="en-US" dirty="0"/>
              <a:t>treatment and linking people to </a:t>
            </a:r>
            <a:r>
              <a:rPr lang="en-US" dirty="0" smtClean="0"/>
              <a:t>	care</a:t>
            </a:r>
            <a:r>
              <a:rPr lang="en-US" dirty="0"/>
              <a:t>. </a:t>
            </a:r>
            <a:endParaRPr lang="en-US" dirty="0" smtClean="0"/>
          </a:p>
          <a:p>
            <a:pPr marL="342900" indent="-342900">
              <a:buFontTx/>
              <a:buChar char="-"/>
            </a:pPr>
            <a:r>
              <a:rPr lang="en-US" dirty="0" smtClean="0"/>
              <a:t>Its </a:t>
            </a:r>
            <a:r>
              <a:rPr lang="en-US" dirty="0"/>
              <a:t>effectiveness depends on the on the willingness and ability of </a:t>
            </a:r>
            <a:r>
              <a:rPr lang="en-US" dirty="0" smtClean="0"/>
              <a:t>people</a:t>
            </a:r>
          </a:p>
          <a:p>
            <a:pPr marL="342900" indent="-342900">
              <a:buFontTx/>
              <a:buChar char="-"/>
            </a:pPr>
            <a:r>
              <a:rPr lang="en-US" dirty="0" smtClean="0"/>
              <a:t>Main </a:t>
            </a:r>
            <a:r>
              <a:rPr lang="en-US" dirty="0"/>
              <a:t>Challenge is its implementation with limited </a:t>
            </a:r>
            <a:r>
              <a:rPr lang="en-US" dirty="0" smtClean="0"/>
              <a:t>resource. It's </a:t>
            </a:r>
            <a:r>
              <a:rPr lang="en-US" dirty="0"/>
              <a:t>depends on the </a:t>
            </a:r>
            <a:r>
              <a:rPr lang="en-US" dirty="0" smtClean="0"/>
              <a:t>countries </a:t>
            </a:r>
            <a:r>
              <a:rPr lang="en-US" dirty="0"/>
              <a:t>Medical system to provide effective treatment</a:t>
            </a:r>
            <a:r>
              <a:rPr lang="en-US" dirty="0" smtClean="0"/>
              <a:t>.</a:t>
            </a:r>
          </a:p>
          <a:p>
            <a:pPr marL="342900" indent="-342900">
              <a:buFontTx/>
              <a:buChar char="-"/>
            </a:pPr>
            <a:r>
              <a:rPr lang="en-US" dirty="0"/>
              <a:t>Overall, there is huge support for treatment as an HIV prevention measure. With only treatment we can not defeat this big giant called </a:t>
            </a:r>
            <a:r>
              <a:rPr lang="en-US" dirty="0" err="1"/>
              <a:t>HIV.we</a:t>
            </a:r>
            <a:r>
              <a:rPr lang="en-US" dirty="0"/>
              <a:t> also need to spread Social awareness among the People about HIV. </a:t>
            </a:r>
            <a:endParaRPr lang="en-US" dirty="0">
              <a:latin typeface="Bell MT" panose="020205030603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1514" y="2804107"/>
            <a:ext cx="2552700" cy="1790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97" y="1232079"/>
            <a:ext cx="3676325" cy="4716888"/>
          </a:xfrm>
          <a:prstGeom prst="rect">
            <a:avLst/>
          </a:prstGeom>
        </p:spPr>
      </p:pic>
    </p:spTree>
    <p:extLst>
      <p:ext uri="{BB962C8B-B14F-4D97-AF65-F5344CB8AC3E}">
        <p14:creationId xmlns:p14="http://schemas.microsoft.com/office/powerpoint/2010/main" val="13497951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editing with Engineered Nucleases:- </a:t>
            </a:r>
          </a:p>
        </p:txBody>
      </p:sp>
      <p:sp>
        <p:nvSpPr>
          <p:cNvPr id="3" name="Content Placeholder 2"/>
          <p:cNvSpPr>
            <a:spLocks noGrp="1"/>
          </p:cNvSpPr>
          <p:nvPr>
            <p:ph idx="1"/>
          </p:nvPr>
        </p:nvSpPr>
        <p:spPr>
          <a:xfrm>
            <a:off x="685801" y="2142067"/>
            <a:ext cx="6693793" cy="3649133"/>
          </a:xfrm>
        </p:spPr>
        <p:txBody>
          <a:bodyPr/>
          <a:lstStyle/>
          <a:p>
            <a:pPr marL="0" indent="0">
              <a:buNone/>
            </a:pPr>
            <a:r>
              <a:rPr lang="en-US" dirty="0"/>
              <a:t>Genome editing, or genome editing with engineered nucleases (GEEN) is a type of genetic engineering in which DNA is inserted, deleted or replaced in the genome of a living organism using engineered nucleases, or ”molecular scissors</a:t>
            </a:r>
            <a:r>
              <a:rPr lang="en-US" dirty="0" smtClean="0"/>
              <a:t>.”</a:t>
            </a:r>
          </a:p>
          <a:p>
            <a:pPr marL="0" indent="0">
              <a:buNone/>
            </a:pPr>
            <a:r>
              <a:rPr lang="en-US" dirty="0"/>
              <a:t>Genome editing systems:- </a:t>
            </a:r>
            <a:endParaRPr lang="en-US" dirty="0" smtClean="0"/>
          </a:p>
          <a:p>
            <a:pPr marL="342900" indent="-342900">
              <a:buAutoNum type="arabicPeriod"/>
            </a:pPr>
            <a:r>
              <a:rPr lang="en-US" dirty="0" smtClean="0"/>
              <a:t>ZFNS(zinc-finger </a:t>
            </a:r>
            <a:r>
              <a:rPr lang="en-US" dirty="0"/>
              <a:t>nucleases) :- </a:t>
            </a:r>
            <a:endParaRPr lang="en-US" dirty="0" smtClean="0"/>
          </a:p>
          <a:p>
            <a:pPr marL="342900" indent="-342900">
              <a:buAutoNum type="arabicPeriod"/>
            </a:pPr>
            <a:r>
              <a:rPr lang="en-US" dirty="0" smtClean="0"/>
              <a:t>TALENs(Transcription </a:t>
            </a:r>
            <a:r>
              <a:rPr lang="en-US" dirty="0"/>
              <a:t>activator-like effector nucleases) </a:t>
            </a:r>
            <a:r>
              <a:rPr lang="en-US" dirty="0" smtClean="0"/>
              <a:t>:-</a:t>
            </a:r>
          </a:p>
          <a:p>
            <a:pPr marL="0" indent="0">
              <a:buNone/>
            </a:pPr>
            <a:r>
              <a:rPr lang="en-US" dirty="0" smtClean="0"/>
              <a:t>3.  </a:t>
            </a:r>
            <a:r>
              <a:rPr lang="en-US" dirty="0"/>
              <a:t>CRISPR-Cas9 :-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4079" y="1702158"/>
            <a:ext cx="3607510" cy="4815885"/>
          </a:xfrm>
          <a:prstGeom prst="rect">
            <a:avLst/>
          </a:prstGeom>
        </p:spPr>
      </p:pic>
    </p:spTree>
    <p:extLst>
      <p:ext uri="{BB962C8B-B14F-4D97-AF65-F5344CB8AC3E}">
        <p14:creationId xmlns:p14="http://schemas.microsoft.com/office/powerpoint/2010/main" val="25040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5714999" cy="1373745"/>
          </a:xfrm>
        </p:spPr>
        <p:txBody>
          <a:bodyPr/>
          <a:lstStyle/>
          <a:p>
            <a:r>
              <a:rPr lang="en-US" dirty="0" smtClean="0"/>
              <a:t>1. ZFNS(zinc-finger </a:t>
            </a:r>
            <a:r>
              <a:rPr lang="en-US" dirty="0"/>
              <a:t>nucleases) :- </a:t>
            </a:r>
            <a:br>
              <a:rPr lang="en-US" dirty="0"/>
            </a:br>
            <a:endParaRPr lang="en-US" dirty="0"/>
          </a:p>
        </p:txBody>
      </p:sp>
      <p:sp>
        <p:nvSpPr>
          <p:cNvPr id="3" name="Text Placeholder 2"/>
          <p:cNvSpPr>
            <a:spLocks noGrp="1"/>
          </p:cNvSpPr>
          <p:nvPr>
            <p:ph type="body" idx="1"/>
          </p:nvPr>
        </p:nvSpPr>
        <p:spPr>
          <a:xfrm>
            <a:off x="685800" y="1700011"/>
            <a:ext cx="5277118" cy="4091189"/>
          </a:xfrm>
        </p:spPr>
        <p:txBody>
          <a:bodyPr>
            <a:normAutofit lnSpcReduction="10000"/>
          </a:bodyPr>
          <a:lstStyle/>
          <a:p>
            <a:r>
              <a:rPr lang="en-US" dirty="0"/>
              <a:t>• ZNF has DNA-binding part , which is made of zinc-finger proteins</a:t>
            </a:r>
            <a:r>
              <a:rPr lang="en-US" dirty="0" smtClean="0"/>
              <a:t>.</a:t>
            </a:r>
          </a:p>
          <a:p>
            <a:r>
              <a:rPr lang="en-US" dirty="0" smtClean="0"/>
              <a:t> </a:t>
            </a:r>
            <a:r>
              <a:rPr lang="en-US" dirty="0"/>
              <a:t>• Each zinc-finger protein binds to different sequences of DNA</a:t>
            </a:r>
            <a:r>
              <a:rPr lang="en-US" dirty="0" smtClean="0"/>
              <a:t>. Different </a:t>
            </a:r>
            <a:r>
              <a:rPr lang="en-US" dirty="0"/>
              <a:t>combinations of zinc-finger proteins bind with different sequences of DNA, But it is hard to predict without testing them first</a:t>
            </a:r>
            <a:r>
              <a:rPr lang="en-US" dirty="0" smtClean="0"/>
              <a:t>.</a:t>
            </a:r>
          </a:p>
          <a:p>
            <a:r>
              <a:rPr lang="en-US" dirty="0" smtClean="0"/>
              <a:t> </a:t>
            </a:r>
            <a:r>
              <a:rPr lang="en-US" dirty="0"/>
              <a:t>• The nuclease part of ZFNs is generally a FokI nuclease and it cuts the DNA</a:t>
            </a:r>
            <a:r>
              <a:rPr lang="en-US" dirty="0" smtClean="0"/>
              <a:t>.</a:t>
            </a:r>
          </a:p>
          <a:p>
            <a:r>
              <a:rPr lang="en-US" dirty="0" smtClean="0"/>
              <a:t> </a:t>
            </a:r>
            <a:r>
              <a:rPr lang="en-US" dirty="0"/>
              <a:t>• Two FokI molecules bind together to make a cut in the DNA, so this way a pair of ZFNs are made and one binds to each strand.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499" y="1700011"/>
            <a:ext cx="4868213" cy="4091189"/>
          </a:xfrm>
          <a:prstGeom prst="rect">
            <a:avLst/>
          </a:prstGeom>
        </p:spPr>
      </p:pic>
    </p:spTree>
    <p:extLst>
      <p:ext uri="{BB962C8B-B14F-4D97-AF65-F5344CB8AC3E}">
        <p14:creationId xmlns:p14="http://schemas.microsoft.com/office/powerpoint/2010/main" val="20543213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609602"/>
            <a:ext cx="9359720" cy="1167684"/>
          </a:xfrm>
        </p:spPr>
        <p:txBody>
          <a:bodyPr>
            <a:normAutofit fontScale="90000"/>
          </a:bodyPr>
          <a:lstStyle/>
          <a:p>
            <a:r>
              <a:rPr lang="en-US" dirty="0" smtClean="0"/>
              <a:t>2. TALENs(Transcription </a:t>
            </a:r>
            <a:r>
              <a:rPr lang="en-US" dirty="0"/>
              <a:t>activator-like effector nucleases) :-</a:t>
            </a:r>
            <a:br>
              <a:rPr lang="en-US" dirty="0"/>
            </a:br>
            <a:endParaRPr lang="en-US" dirty="0"/>
          </a:p>
        </p:txBody>
      </p:sp>
      <p:sp>
        <p:nvSpPr>
          <p:cNvPr id="3" name="Text Placeholder 2"/>
          <p:cNvSpPr>
            <a:spLocks noGrp="1"/>
          </p:cNvSpPr>
          <p:nvPr>
            <p:ph type="body" idx="1"/>
          </p:nvPr>
        </p:nvSpPr>
        <p:spPr>
          <a:xfrm>
            <a:off x="685801" y="1493949"/>
            <a:ext cx="5624848" cy="4297251"/>
          </a:xfrm>
        </p:spPr>
        <p:txBody>
          <a:bodyPr/>
          <a:lstStyle/>
          <a:p>
            <a:r>
              <a:rPr lang="en-US" dirty="0"/>
              <a:t>• TALENs has DNA-binding domain, which is made of TALE(Transcription activator-like effector</a:t>
            </a:r>
            <a:r>
              <a:rPr lang="en-US" dirty="0" smtClean="0"/>
              <a:t>).</a:t>
            </a:r>
          </a:p>
          <a:p>
            <a:r>
              <a:rPr lang="en-US" dirty="0" smtClean="0"/>
              <a:t>• </a:t>
            </a:r>
            <a:r>
              <a:rPr lang="en-US" dirty="0"/>
              <a:t>There are four types of Binding </a:t>
            </a:r>
            <a:r>
              <a:rPr lang="en-US" dirty="0" err="1"/>
              <a:t>domain,each</a:t>
            </a:r>
            <a:r>
              <a:rPr lang="en-US" dirty="0"/>
              <a:t> domain for each DNA base. so they can be programmed to bind to specific DNA sequences much more easily than ZFNs</a:t>
            </a:r>
            <a:r>
              <a:rPr lang="en-US" dirty="0" smtClean="0"/>
              <a:t>.</a:t>
            </a:r>
          </a:p>
          <a:p>
            <a:r>
              <a:rPr lang="en-US" dirty="0" smtClean="0"/>
              <a:t>• </a:t>
            </a:r>
            <a:r>
              <a:rPr lang="en-US" dirty="0"/>
              <a:t>Same as ZFNs, the nuclease part of TALENs is generally FokI nuclease. </a:t>
            </a:r>
            <a:endParaRPr lang="en-US" dirty="0" smtClean="0"/>
          </a:p>
          <a:p>
            <a:r>
              <a:rPr lang="en-US" dirty="0" smtClean="0"/>
              <a:t>• </a:t>
            </a:r>
            <a:r>
              <a:rPr lang="en-US" dirty="0"/>
              <a:t>Two FokI molecules must have to come together to do a cut in the DNA, so two TALENs can be maid, one TALENs binds with each strand.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172" y="1777286"/>
            <a:ext cx="5024058" cy="3992451"/>
          </a:xfrm>
          <a:prstGeom prst="rect">
            <a:avLst/>
          </a:prstGeom>
        </p:spPr>
      </p:pic>
    </p:spTree>
    <p:extLst>
      <p:ext uri="{BB962C8B-B14F-4D97-AF65-F5344CB8AC3E}">
        <p14:creationId xmlns:p14="http://schemas.microsoft.com/office/powerpoint/2010/main" val="2004614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70" y="236113"/>
            <a:ext cx="10131425" cy="1456267"/>
          </a:xfrm>
        </p:spPr>
        <p:txBody>
          <a:bodyPr/>
          <a:lstStyle/>
          <a:p>
            <a:r>
              <a:rPr lang="en-US" dirty="0" smtClean="0"/>
              <a:t>3. CRISPR/CAS9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324" y="1523101"/>
            <a:ext cx="6283860" cy="4690773"/>
          </a:xfrm>
          <a:prstGeom prst="rect">
            <a:avLst/>
          </a:prstGeom>
        </p:spPr>
      </p:pic>
    </p:spTree>
    <p:extLst>
      <p:ext uri="{BB962C8B-B14F-4D97-AF65-F5344CB8AC3E}">
        <p14:creationId xmlns:p14="http://schemas.microsoft.com/office/powerpoint/2010/main" val="3125279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47638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0954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80348"/>
          </a:xfrm>
          <a:prstGeom prst="rect">
            <a:avLst/>
          </a:prstGeom>
        </p:spPr>
      </p:pic>
    </p:spTree>
    <p:extLst>
      <p:ext uri="{BB962C8B-B14F-4D97-AF65-F5344CB8AC3E}">
        <p14:creationId xmlns:p14="http://schemas.microsoft.com/office/powerpoint/2010/main" val="76668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680" y="429296"/>
            <a:ext cx="10131425" cy="1000259"/>
          </a:xfrm>
        </p:spPr>
        <p:txBody>
          <a:bodyPr>
            <a:normAutofit fontScale="90000"/>
          </a:bodyPr>
          <a:lstStyle/>
          <a:p>
            <a:r>
              <a:rPr lang="en-US" dirty="0" err="1" smtClean="0"/>
              <a:t>HIv</a:t>
            </a:r>
            <a:r>
              <a:rPr lang="en-US" dirty="0" smtClean="0"/>
              <a:t> (Human Indeficiency virus)</a:t>
            </a:r>
            <a:br>
              <a:rPr lang="en-US" dirty="0" smtClean="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954" y="1287888"/>
            <a:ext cx="7662929" cy="4910683"/>
          </a:xfrm>
          <a:prstGeom prst="rect">
            <a:avLst/>
          </a:prstGeom>
        </p:spPr>
      </p:pic>
    </p:spTree>
    <p:extLst>
      <p:ext uri="{BB962C8B-B14F-4D97-AF65-F5344CB8AC3E}">
        <p14:creationId xmlns:p14="http://schemas.microsoft.com/office/powerpoint/2010/main" val="33792858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86445" cy="6858000"/>
          </a:xfrm>
          <a:prstGeom prst="rect">
            <a:avLst/>
          </a:prstGeom>
        </p:spPr>
      </p:pic>
    </p:spTree>
    <p:extLst>
      <p:ext uri="{BB962C8B-B14F-4D97-AF65-F5344CB8AC3E}">
        <p14:creationId xmlns:p14="http://schemas.microsoft.com/office/powerpoint/2010/main" val="16636979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353422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0279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8664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026017"/>
          </a:xfrm>
        </p:spPr>
        <p:txBody>
          <a:bodyPr/>
          <a:lstStyle/>
          <a:p>
            <a:r>
              <a:rPr lang="en-US" dirty="0" smtClean="0"/>
              <a:t>PROs and cons….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479" y="1635617"/>
            <a:ext cx="5545697" cy="4159273"/>
          </a:xfrm>
          <a:prstGeom prst="rect">
            <a:avLst/>
          </a:prstGeom>
        </p:spPr>
      </p:pic>
    </p:spTree>
    <p:extLst>
      <p:ext uri="{BB962C8B-B14F-4D97-AF65-F5344CB8AC3E}">
        <p14:creationId xmlns:p14="http://schemas.microsoft.com/office/powerpoint/2010/main" val="26797102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2"/>
            <a:ext cx="10131427" cy="1051774"/>
          </a:xfrm>
        </p:spPr>
        <p:txBody>
          <a:bodyPr/>
          <a:lstStyle/>
          <a:p>
            <a:r>
              <a:rPr lang="en-US" dirty="0" smtClean="0"/>
              <a:t>Pros…</a:t>
            </a:r>
            <a:endParaRPr lang="en-US" dirty="0"/>
          </a:p>
        </p:txBody>
      </p:sp>
      <p:sp>
        <p:nvSpPr>
          <p:cNvPr id="3" name="Text Placeholder 2"/>
          <p:cNvSpPr>
            <a:spLocks noGrp="1"/>
          </p:cNvSpPr>
          <p:nvPr>
            <p:ph type="body" idx="1"/>
          </p:nvPr>
        </p:nvSpPr>
        <p:spPr>
          <a:xfrm>
            <a:off x="685801" y="1661376"/>
            <a:ext cx="6539248" cy="4129824"/>
          </a:xfrm>
        </p:spPr>
        <p:txBody>
          <a:bodyPr>
            <a:normAutofit lnSpcReduction="10000"/>
          </a:bodyPr>
          <a:lstStyle/>
          <a:p>
            <a:pPr marL="342900" indent="-342900">
              <a:buFontTx/>
              <a:buChar char="-"/>
            </a:pPr>
            <a:r>
              <a:rPr lang="en-US" dirty="0" smtClean="0"/>
              <a:t>Cure diseases like Censer , HIV , AIDS.</a:t>
            </a:r>
          </a:p>
          <a:p>
            <a:pPr marL="342900" indent="-342900">
              <a:buFontTx/>
              <a:buChar char="-"/>
            </a:pPr>
            <a:r>
              <a:rPr lang="en-US" dirty="0" smtClean="0"/>
              <a:t>By mutation we can create super Human. Like we can set the gens as some one who can be super powerful at mental level or Physical level.</a:t>
            </a:r>
          </a:p>
          <a:p>
            <a:pPr marL="342900" indent="-342900">
              <a:buFontTx/>
              <a:buChar char="-"/>
            </a:pPr>
            <a:r>
              <a:rPr lang="en-US" dirty="0" smtClean="0"/>
              <a:t>We can reverse the process of Human life cycle.</a:t>
            </a:r>
          </a:p>
          <a:p>
            <a:pPr marL="342900" indent="-342900">
              <a:buFontTx/>
              <a:buChar char="-"/>
            </a:pPr>
            <a:r>
              <a:rPr lang="en-US" dirty="0" smtClean="0"/>
              <a:t>By Using this we can make Human immoral.</a:t>
            </a:r>
          </a:p>
          <a:p>
            <a:pPr marL="342900" indent="-342900">
              <a:buFontTx/>
              <a:buChar char="-"/>
            </a:pPr>
            <a:r>
              <a:rPr lang="en-US" dirty="0" smtClean="0"/>
              <a:t>We can  also use this technology on animals  such then we can create </a:t>
            </a:r>
            <a:r>
              <a:rPr lang="en-US" dirty="0" err="1" smtClean="0"/>
              <a:t>helthy</a:t>
            </a:r>
            <a:r>
              <a:rPr lang="en-US" dirty="0" smtClean="0"/>
              <a:t> animals to eat. Like Pig, Salmon fish, Chicken etc.</a:t>
            </a:r>
          </a:p>
          <a:p>
            <a:pPr marL="342900" indent="-342900">
              <a:buFontTx/>
              <a:buChar char="-"/>
            </a:pPr>
            <a:r>
              <a:rPr lang="en-US" dirty="0" smtClean="0"/>
              <a:t>We can also apply this technology to Farming to produce good quality of food.</a:t>
            </a:r>
          </a:p>
          <a:p>
            <a:pPr marL="342900" indent="-342900">
              <a:buFontTx/>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5064" y="1089254"/>
            <a:ext cx="2137893" cy="16279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9868" y="2863819"/>
            <a:ext cx="1753090" cy="14930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5501" y="2780883"/>
            <a:ext cx="1556499" cy="1748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1638" y="2780883"/>
            <a:ext cx="1321498" cy="157603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696" y="4569549"/>
            <a:ext cx="3065172" cy="151705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6955" y="4503518"/>
            <a:ext cx="1650469" cy="155700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1638" y="1027936"/>
            <a:ext cx="2333689" cy="1685214"/>
          </a:xfrm>
          <a:prstGeom prst="rect">
            <a:avLst/>
          </a:prstGeom>
        </p:spPr>
      </p:pic>
    </p:spTree>
    <p:extLst>
      <p:ext uri="{BB962C8B-B14F-4D97-AF65-F5344CB8AC3E}">
        <p14:creationId xmlns:p14="http://schemas.microsoft.com/office/powerpoint/2010/main" val="27680187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7" cy="987379"/>
          </a:xfrm>
        </p:spPr>
        <p:txBody>
          <a:bodyPr/>
          <a:lstStyle/>
          <a:p>
            <a:r>
              <a:rPr lang="en-US" dirty="0" smtClean="0"/>
              <a:t>Cons…</a:t>
            </a:r>
            <a:endParaRPr lang="en-US" dirty="0"/>
          </a:p>
        </p:txBody>
      </p:sp>
      <p:sp>
        <p:nvSpPr>
          <p:cNvPr id="3" name="Text Placeholder 2"/>
          <p:cNvSpPr>
            <a:spLocks noGrp="1"/>
          </p:cNvSpPr>
          <p:nvPr>
            <p:ph type="body" idx="1"/>
          </p:nvPr>
        </p:nvSpPr>
        <p:spPr>
          <a:xfrm>
            <a:off x="685800" y="1493949"/>
            <a:ext cx="5593867" cy="4297251"/>
          </a:xfrm>
        </p:spPr>
        <p:txBody>
          <a:bodyPr/>
          <a:lstStyle/>
          <a:p>
            <a:pPr marL="342900" indent="-342900">
              <a:buFontTx/>
              <a:buChar char="-"/>
            </a:pPr>
            <a:r>
              <a:rPr lang="en-US" dirty="0" smtClean="0"/>
              <a:t>Very Complex. Needs High Level of accuracy. If Something goes wrong than Condition becomes worst than earlier .</a:t>
            </a:r>
          </a:p>
          <a:p>
            <a:pPr marL="342900" indent="-342900">
              <a:buFontTx/>
              <a:buChar char="-"/>
            </a:pPr>
            <a:r>
              <a:rPr lang="en-US" dirty="0" smtClean="0"/>
              <a:t>Wrong Usage Of </a:t>
            </a:r>
            <a:r>
              <a:rPr lang="en-US" dirty="0" err="1" smtClean="0"/>
              <a:t>Technollogy</a:t>
            </a:r>
            <a:r>
              <a:rPr lang="en-US" dirty="0" smtClean="0"/>
              <a:t> would be harmful for whole Humanity</a:t>
            </a:r>
          </a:p>
          <a:p>
            <a:pPr marL="342900" indent="-342900">
              <a:buFontTx/>
              <a:buChar char="-"/>
            </a:pPr>
            <a:r>
              <a:rPr lang="en-US" dirty="0" smtClean="0"/>
              <a:t>Immortality </a:t>
            </a:r>
            <a:r>
              <a:rPr lang="en-US" dirty="0" err="1" smtClean="0"/>
              <a:t>leaqds</a:t>
            </a:r>
            <a:r>
              <a:rPr lang="en-US" dirty="0" smtClean="0"/>
              <a:t> towards Over Population</a:t>
            </a:r>
            <a:endParaRPr lang="en-US" dirty="0"/>
          </a:p>
          <a:p>
            <a:pPr marL="342900" indent="-342900">
              <a:buFontTx/>
              <a:buChar char="-"/>
            </a:pPr>
            <a:r>
              <a:rPr lang="en-US" dirty="0" err="1" smtClean="0"/>
              <a:t>UnEthical</a:t>
            </a:r>
            <a:endParaRPr lang="en-US" dirty="0" smtClean="0"/>
          </a:p>
          <a:p>
            <a:pPr marL="342900" indent="-342900">
              <a:buFontTx/>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274" y="4931020"/>
            <a:ext cx="3096074" cy="15514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139" y="2729319"/>
            <a:ext cx="3237820" cy="205621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5947" t="5821" r="3404" b="10047"/>
          <a:stretch/>
        </p:blipFill>
        <p:spPr>
          <a:xfrm>
            <a:off x="10242450" y="933160"/>
            <a:ext cx="1909898" cy="167443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9960" y="2729320"/>
            <a:ext cx="2564870" cy="205621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2138" y="4902064"/>
            <a:ext cx="2569889" cy="156081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5981" y="924879"/>
            <a:ext cx="1737128" cy="173712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2139" y="887589"/>
            <a:ext cx="1894848" cy="1725195"/>
          </a:xfrm>
          <a:prstGeom prst="rect">
            <a:avLst/>
          </a:prstGeom>
        </p:spPr>
      </p:pic>
    </p:spTree>
    <p:extLst>
      <p:ext uri="{BB962C8B-B14F-4D97-AF65-F5344CB8AC3E}">
        <p14:creationId xmlns:p14="http://schemas.microsoft.com/office/powerpoint/2010/main" val="23331787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hope…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41" y="2286350"/>
            <a:ext cx="4828172" cy="32129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317" y="2286350"/>
            <a:ext cx="4806666" cy="3212929"/>
          </a:xfrm>
          <a:prstGeom prst="rect">
            <a:avLst/>
          </a:prstGeom>
        </p:spPr>
      </p:pic>
    </p:spTree>
    <p:extLst>
      <p:ext uri="{BB962C8B-B14F-4D97-AF65-F5344CB8AC3E}">
        <p14:creationId xmlns:p14="http://schemas.microsoft.com/office/powerpoint/2010/main" val="31193111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862" y="321973"/>
            <a:ext cx="6255912" cy="1493950"/>
          </a:xfrm>
        </p:spPr>
        <p:txBody>
          <a:bodyPr/>
          <a:lstStyle/>
          <a:p>
            <a:r>
              <a:rPr lang="en-US" dirty="0" smtClean="0"/>
              <a:t>My Contribution…</a:t>
            </a:r>
            <a:endParaRPr lang="en-US" dirty="0"/>
          </a:p>
        </p:txBody>
      </p:sp>
      <p:sp>
        <p:nvSpPr>
          <p:cNvPr id="3" name="Text Placeholder 2"/>
          <p:cNvSpPr>
            <a:spLocks noGrp="1"/>
          </p:cNvSpPr>
          <p:nvPr>
            <p:ph type="body" idx="1"/>
          </p:nvPr>
        </p:nvSpPr>
        <p:spPr>
          <a:xfrm>
            <a:off x="286555" y="1442434"/>
            <a:ext cx="6436219" cy="4533363"/>
          </a:xfrm>
        </p:spPr>
        <p:txBody>
          <a:bodyPr>
            <a:normAutofit fontScale="85000" lnSpcReduction="20000"/>
          </a:bodyPr>
          <a:lstStyle/>
          <a:p>
            <a:pPr marL="342900" indent="-342900">
              <a:buFontTx/>
              <a:buChar char="-"/>
            </a:pPr>
            <a:r>
              <a:rPr lang="en-US" dirty="0" smtClean="0"/>
              <a:t>HIV </a:t>
            </a:r>
            <a:r>
              <a:rPr lang="en-US" dirty="0"/>
              <a:t>Preventing Techniques </a:t>
            </a:r>
            <a:endParaRPr lang="en-US" dirty="0" smtClean="0"/>
          </a:p>
          <a:p>
            <a:pPr marL="342900" indent="-342900">
              <a:buFontTx/>
              <a:buChar char="-"/>
            </a:pPr>
            <a:r>
              <a:rPr lang="en-US" dirty="0"/>
              <a:t>Treatment as prevention (TasP) for HIV :- </a:t>
            </a:r>
            <a:endParaRPr lang="en-US" dirty="0" smtClean="0"/>
          </a:p>
          <a:p>
            <a:r>
              <a:rPr lang="en-US" dirty="0"/>
              <a:t>	</a:t>
            </a:r>
            <a:r>
              <a:rPr lang="en-US" dirty="0" smtClean="0"/>
              <a:t> </a:t>
            </a:r>
            <a:r>
              <a:rPr lang="en-US" dirty="0"/>
              <a:t>1. Prevention of mother-to-child transmission (PMTCT</a:t>
            </a:r>
            <a:r>
              <a:rPr lang="en-US" dirty="0" smtClean="0"/>
              <a:t>)</a:t>
            </a:r>
          </a:p>
          <a:p>
            <a:r>
              <a:rPr lang="en-US" dirty="0"/>
              <a:t>	2. Pre-exposure prophylaxis (</a:t>
            </a:r>
            <a:r>
              <a:rPr lang="en-US" dirty="0" err="1"/>
              <a:t>PrEP</a:t>
            </a:r>
            <a:r>
              <a:rPr lang="en-US" dirty="0" smtClean="0"/>
              <a:t>)</a:t>
            </a:r>
          </a:p>
          <a:p>
            <a:r>
              <a:rPr lang="en-US" dirty="0"/>
              <a:t>	3. </a:t>
            </a:r>
            <a:r>
              <a:rPr lang="en-US" dirty="0" smtClean="0"/>
              <a:t>Microbicides</a:t>
            </a:r>
          </a:p>
          <a:p>
            <a:r>
              <a:rPr lang="en-US" dirty="0"/>
              <a:t>	4. Post-exposure prophylaxis (PEP) </a:t>
            </a:r>
            <a:endParaRPr lang="en-US" dirty="0" smtClean="0"/>
          </a:p>
          <a:p>
            <a:pPr marL="342900" indent="-342900">
              <a:buFontTx/>
              <a:buChar char="-"/>
            </a:pPr>
            <a:r>
              <a:rPr lang="en-US" dirty="0" smtClean="0"/>
              <a:t>Test </a:t>
            </a:r>
            <a:r>
              <a:rPr lang="en-US" dirty="0"/>
              <a:t>and treat strategies </a:t>
            </a:r>
            <a:endParaRPr lang="en-US" dirty="0" smtClean="0"/>
          </a:p>
          <a:p>
            <a:pPr marL="342900" indent="-342900">
              <a:buFontTx/>
              <a:buChar char="-"/>
            </a:pPr>
            <a:r>
              <a:rPr lang="en-US" dirty="0" smtClean="0"/>
              <a:t>Limitations </a:t>
            </a:r>
            <a:r>
              <a:rPr lang="en-US" dirty="0"/>
              <a:t>of treatment as </a:t>
            </a:r>
            <a:r>
              <a:rPr lang="en-US" dirty="0" smtClean="0"/>
              <a:t>prevention </a:t>
            </a:r>
          </a:p>
          <a:p>
            <a:pPr marL="342900" indent="-342900">
              <a:buFontTx/>
              <a:buChar char="-"/>
            </a:pPr>
            <a:r>
              <a:rPr lang="en-US" dirty="0"/>
              <a:t>The future of treatment as </a:t>
            </a:r>
            <a:r>
              <a:rPr lang="en-US" dirty="0" smtClean="0"/>
              <a:t>prevention </a:t>
            </a:r>
          </a:p>
          <a:p>
            <a:pPr marL="342900" indent="-342900">
              <a:buFontTx/>
              <a:buChar char="-"/>
            </a:pPr>
            <a:r>
              <a:rPr lang="en-US" dirty="0" smtClean="0"/>
              <a:t>Gnome </a:t>
            </a:r>
            <a:r>
              <a:rPr lang="en-US" dirty="0"/>
              <a:t>Editing Techniques :- </a:t>
            </a:r>
            <a:endParaRPr lang="en-US" dirty="0" smtClean="0"/>
          </a:p>
          <a:p>
            <a:pPr marL="342900" indent="-342900">
              <a:buFontTx/>
              <a:buChar char="-"/>
            </a:pPr>
            <a:r>
              <a:rPr lang="en-US" dirty="0" smtClean="0"/>
              <a:t>1</a:t>
            </a:r>
            <a:r>
              <a:rPr lang="en-US" dirty="0"/>
              <a:t>. ZFNS(zinc-finger nucleases</a:t>
            </a:r>
            <a:r>
              <a:rPr lang="en-US" dirty="0" smtClean="0"/>
              <a:t>)</a:t>
            </a:r>
          </a:p>
          <a:p>
            <a:pPr marL="342900" indent="-342900">
              <a:buFontTx/>
              <a:buChar char="-"/>
            </a:pPr>
            <a:r>
              <a:rPr lang="en-US" dirty="0"/>
              <a:t>2. TALENs(Transcription activator-like effector nucleases</a:t>
            </a:r>
            <a:r>
              <a:rPr lang="en-US" dirty="0" smtClean="0"/>
              <a:t>)</a:t>
            </a:r>
          </a:p>
          <a:p>
            <a:r>
              <a:rPr lang="en-US" dirty="0" smtClean="0"/>
              <a:t>-	Pros and cons of CRISPR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790" y="1442434"/>
            <a:ext cx="3140451" cy="340002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58" t="2175" r="458" b="7829"/>
          <a:stretch/>
        </p:blipFill>
        <p:spPr>
          <a:xfrm>
            <a:off x="9015212" y="1442434"/>
            <a:ext cx="3026536" cy="3400020"/>
          </a:xfrm>
          <a:prstGeom prst="rect">
            <a:avLst/>
          </a:prstGeom>
        </p:spPr>
      </p:pic>
    </p:spTree>
    <p:extLst>
      <p:ext uri="{BB962C8B-B14F-4D97-AF65-F5344CB8AC3E}">
        <p14:creationId xmlns:p14="http://schemas.microsoft.com/office/powerpoint/2010/main" val="39515955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2922" y="210355"/>
            <a:ext cx="10131425" cy="1456267"/>
          </a:xfrm>
        </p:spPr>
        <p:txBody>
          <a:bodyPr/>
          <a:lstStyle/>
          <a:p>
            <a:r>
              <a:rPr lang="en-US" dirty="0" smtClean="0"/>
              <a:t>Hope you liked the video….</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 b="2297"/>
          <a:stretch/>
        </p:blipFill>
        <p:spPr>
          <a:xfrm>
            <a:off x="1841679" y="1666622"/>
            <a:ext cx="8654603" cy="3987203"/>
          </a:xfrm>
          <a:prstGeom prst="rect">
            <a:avLst/>
          </a:prstGeom>
        </p:spPr>
      </p:pic>
    </p:spTree>
    <p:extLst>
      <p:ext uri="{BB962C8B-B14F-4D97-AF65-F5344CB8AC3E}">
        <p14:creationId xmlns:p14="http://schemas.microsoft.com/office/powerpoint/2010/main" val="1213288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161" y="965916"/>
            <a:ext cx="5293215" cy="4959373"/>
          </a:xfrm>
          <a:prstGeom prst="rect">
            <a:avLst/>
          </a:prstGeom>
        </p:spPr>
      </p:pic>
      <p:sp>
        <p:nvSpPr>
          <p:cNvPr id="3" name="Title 2"/>
          <p:cNvSpPr>
            <a:spLocks noGrp="1"/>
          </p:cNvSpPr>
          <p:nvPr>
            <p:ph type="title"/>
          </p:nvPr>
        </p:nvSpPr>
        <p:spPr>
          <a:xfrm>
            <a:off x="983042" y="2174885"/>
            <a:ext cx="5829881" cy="2062263"/>
          </a:xfrm>
        </p:spPr>
        <p:txBody>
          <a:bodyPr>
            <a:normAutofit fontScale="90000"/>
          </a:bodyPr>
          <a:lstStyle/>
          <a:p>
            <a:r>
              <a:rPr lang="en-US" dirty="0" smtClean="0"/>
              <a:t>How it occurs ? </a:t>
            </a:r>
            <a:br>
              <a:rPr lang="en-US" dirty="0" smtClean="0"/>
            </a:br>
            <a:r>
              <a:rPr lang="en-US" dirty="0" smtClean="0"/>
              <a:t/>
            </a:r>
            <a:br>
              <a:rPr lang="en-US" dirty="0" smtClean="0"/>
            </a:br>
            <a:r>
              <a:rPr lang="en-US" dirty="0" smtClean="0"/>
              <a:t>Which are the modes of </a:t>
            </a:r>
            <a:br>
              <a:rPr lang="en-US" dirty="0" smtClean="0"/>
            </a:br>
            <a:r>
              <a:rPr lang="en-US" dirty="0" smtClean="0"/>
              <a:t>Transmission ?</a:t>
            </a:r>
            <a:endParaRPr lang="en-US" dirty="0"/>
          </a:p>
        </p:txBody>
      </p:sp>
    </p:spTree>
    <p:extLst>
      <p:ext uri="{BB962C8B-B14F-4D97-AF65-F5344CB8AC3E}">
        <p14:creationId xmlns:p14="http://schemas.microsoft.com/office/powerpoint/2010/main" val="31741403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954"/>
            <a:ext cx="12192000" cy="7089954"/>
          </a:xfrm>
          <a:prstGeom prst="rect">
            <a:avLst/>
          </a:prstGeom>
        </p:spPr>
      </p:pic>
    </p:spTree>
    <p:extLst>
      <p:ext uri="{BB962C8B-B14F-4D97-AF65-F5344CB8AC3E}">
        <p14:creationId xmlns:p14="http://schemas.microsoft.com/office/powerpoint/2010/main" val="17392816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70" y="287628"/>
            <a:ext cx="10131425" cy="1456267"/>
          </a:xfrm>
        </p:spPr>
        <p:txBody>
          <a:bodyPr/>
          <a:lstStyle/>
          <a:p>
            <a:r>
              <a:rPr lang="en-US" dirty="0" smtClean="0"/>
              <a:t>Myths….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47405"/>
          <a:stretch/>
        </p:blipFill>
        <p:spPr>
          <a:xfrm>
            <a:off x="1545719" y="1544056"/>
            <a:ext cx="9168476" cy="4096889"/>
          </a:xfrm>
          <a:prstGeom prst="rect">
            <a:avLst/>
          </a:prstGeom>
        </p:spPr>
      </p:pic>
    </p:spTree>
    <p:extLst>
      <p:ext uri="{BB962C8B-B14F-4D97-AF65-F5344CB8AC3E}">
        <p14:creationId xmlns:p14="http://schemas.microsoft.com/office/powerpoint/2010/main" val="2201802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861" y="2528552"/>
            <a:ext cx="10131425" cy="1456267"/>
          </a:xfrm>
        </p:spPr>
        <p:txBody>
          <a:bodyPr/>
          <a:lstStyle/>
          <a:p>
            <a:r>
              <a:rPr lang="en-US" dirty="0" smtClean="0"/>
              <a:t>How it affects our body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639" y="1417412"/>
            <a:ext cx="4365861" cy="4571263"/>
          </a:xfrm>
          <a:prstGeom prst="rect">
            <a:avLst/>
          </a:prstGeom>
        </p:spPr>
      </p:pic>
    </p:spTree>
    <p:extLst>
      <p:ext uri="{BB962C8B-B14F-4D97-AF65-F5344CB8AC3E}">
        <p14:creationId xmlns:p14="http://schemas.microsoft.com/office/powerpoint/2010/main" val="1754734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1" y="609601"/>
            <a:ext cx="10131427" cy="1451019"/>
          </a:xfrm>
        </p:spPr>
        <p:txBody>
          <a:bodyPr>
            <a:normAutofit/>
          </a:bodyPr>
          <a:lstStyle/>
          <a:p>
            <a:r>
              <a:rPr lang="en-US" dirty="0" smtClean="0"/>
              <a:t>Cd4 </a:t>
            </a:r>
            <a:r>
              <a:rPr lang="en-US" dirty="0" err="1" smtClean="0"/>
              <a:t>protine</a:t>
            </a:r>
            <a:r>
              <a:rPr lang="en-US" dirty="0" smtClean="0"/>
              <a:t>  and T-lymphocytes cell(cd4 T cells)</a:t>
            </a:r>
            <a:endParaRPr lang="en-US" dirty="0"/>
          </a:p>
        </p:txBody>
      </p:sp>
      <p:sp>
        <p:nvSpPr>
          <p:cNvPr id="6" name="Text Placeholder 5"/>
          <p:cNvSpPr>
            <a:spLocks noGrp="1"/>
          </p:cNvSpPr>
          <p:nvPr>
            <p:ph type="body" idx="1"/>
          </p:nvPr>
        </p:nvSpPr>
        <p:spPr>
          <a:xfrm>
            <a:off x="685800" y="2526407"/>
            <a:ext cx="5998335" cy="1447800"/>
          </a:xfrm>
        </p:spPr>
        <p:txBody>
          <a:bodyPr>
            <a:normAutofit lnSpcReduction="10000"/>
          </a:bodyPr>
          <a:lstStyle/>
          <a:p>
            <a:pPr marL="342900" indent="-342900">
              <a:buFontTx/>
              <a:buChar char="-"/>
            </a:pPr>
            <a:r>
              <a:rPr lang="en-US" dirty="0" smtClean="0"/>
              <a:t>CD4 protein is stuck around the T – lymphocyte cell</a:t>
            </a:r>
          </a:p>
          <a:p>
            <a:endParaRPr lang="en-US" dirty="0" smtClean="0"/>
          </a:p>
          <a:p>
            <a:pPr marL="342900" indent="-342900">
              <a:buFontTx/>
              <a:buChar char="-"/>
            </a:pPr>
            <a:r>
              <a:rPr lang="en-US" dirty="0" smtClean="0"/>
              <a:t>Theses two things are very important for our </a:t>
            </a:r>
            <a:r>
              <a:rPr lang="en-US" dirty="0" err="1" smtClean="0"/>
              <a:t>Immun</a:t>
            </a:r>
            <a:r>
              <a:rPr lang="en-US" dirty="0" smtClean="0"/>
              <a:t> System.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532" y="2060620"/>
            <a:ext cx="3889420" cy="3477296"/>
          </a:xfrm>
          <a:prstGeom prst="rect">
            <a:avLst/>
          </a:prstGeom>
        </p:spPr>
      </p:pic>
    </p:spTree>
    <p:extLst>
      <p:ext uri="{BB962C8B-B14F-4D97-AF65-F5344CB8AC3E}">
        <p14:creationId xmlns:p14="http://schemas.microsoft.com/office/powerpoint/2010/main" val="23985294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751"/>
            <a:ext cx="10131427" cy="1206319"/>
          </a:xfrm>
        </p:spPr>
        <p:txBody>
          <a:bodyPr/>
          <a:lstStyle/>
          <a:p>
            <a:r>
              <a:rPr lang="en-US" b="1" u="sng" dirty="0" smtClean="0"/>
              <a:t>HIV Life cycle</a:t>
            </a:r>
            <a:endParaRPr lang="en-US" b="1" u="sng" dirty="0"/>
          </a:p>
        </p:txBody>
      </p:sp>
      <p:sp>
        <p:nvSpPr>
          <p:cNvPr id="4" name="Text Placeholder 3"/>
          <p:cNvSpPr>
            <a:spLocks noGrp="1"/>
          </p:cNvSpPr>
          <p:nvPr>
            <p:ph type="body" idx="1"/>
          </p:nvPr>
        </p:nvSpPr>
        <p:spPr>
          <a:xfrm>
            <a:off x="685800" y="1725769"/>
            <a:ext cx="3847563" cy="3206839"/>
          </a:xfrm>
        </p:spPr>
        <p:txBody>
          <a:bodyPr>
            <a:normAutofit/>
          </a:bodyPr>
          <a:lstStyle/>
          <a:p>
            <a:r>
              <a:rPr lang="en-US" dirty="0" smtClean="0"/>
              <a:t>-HIV virus Enter in Body</a:t>
            </a:r>
          </a:p>
          <a:p>
            <a:endParaRPr lang="en-US" dirty="0" smtClean="0"/>
          </a:p>
          <a:p>
            <a:r>
              <a:rPr lang="en-US" dirty="0" smtClean="0"/>
              <a:t>-Attack on CD4 T cells</a:t>
            </a:r>
          </a:p>
          <a:p>
            <a:endParaRPr lang="en-US" dirty="0" smtClean="0"/>
          </a:p>
          <a:p>
            <a:r>
              <a:rPr lang="en-US" dirty="0" smtClean="0"/>
              <a:t>- Start making copies of own by using CD4 T cells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8062" y="1313645"/>
            <a:ext cx="6452315" cy="4856081"/>
          </a:xfrm>
          <a:prstGeom prst="rect">
            <a:avLst/>
          </a:prstGeom>
        </p:spPr>
      </p:pic>
    </p:spTree>
    <p:extLst>
      <p:ext uri="{BB962C8B-B14F-4D97-AF65-F5344CB8AC3E}">
        <p14:creationId xmlns:p14="http://schemas.microsoft.com/office/powerpoint/2010/main" val="1592928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4024</TotalTime>
  <Words>988</Words>
  <Application>Microsoft Office PowerPoint</Application>
  <PresentationFormat>Widescreen</PresentationFormat>
  <Paragraphs>98</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Bell MT</vt:lpstr>
      <vt:lpstr>Calibri</vt:lpstr>
      <vt:lpstr>Calibri Light</vt:lpstr>
      <vt:lpstr>Celestial</vt:lpstr>
      <vt:lpstr>   SC462 - Elements of Synthetic Biology      Professor – Manish K GUpta           da-iict        Subject : crispr – hiv          Dhaval Prajapati                      Id :- 20401138 </vt:lpstr>
      <vt:lpstr> </vt:lpstr>
      <vt:lpstr>HIv (Human Indeficiency virus) </vt:lpstr>
      <vt:lpstr>How it occurs ?   Which are the modes of  Transmission ?</vt:lpstr>
      <vt:lpstr>PowerPoint Presentation</vt:lpstr>
      <vt:lpstr>Myths….</vt:lpstr>
      <vt:lpstr>How it affects our body ?</vt:lpstr>
      <vt:lpstr>Cd4 protine  and T-lymphocytes cell(cd4 T cells)</vt:lpstr>
      <vt:lpstr>HIV Life cycle</vt:lpstr>
      <vt:lpstr>Lets do some statics and analysis…</vt:lpstr>
      <vt:lpstr>PowerPoint Presentation</vt:lpstr>
      <vt:lpstr>What is the solution ?</vt:lpstr>
      <vt:lpstr>HIV Preventing Techniques </vt:lpstr>
      <vt:lpstr>Antiretroviral Therapy (ART) </vt:lpstr>
      <vt:lpstr>Treatment as prevention (TasP) for HIV :   1. Prevention of mother-to-child transmission (PMTCT) :-  </vt:lpstr>
      <vt:lpstr>2. Pre-exposure prophylaxis (PrEP) :-</vt:lpstr>
      <vt:lpstr>3. Microbicides</vt:lpstr>
      <vt:lpstr>:- 4. Post-exposure prophylaxis (PEP)  </vt:lpstr>
      <vt:lpstr>Test and treat strategies :-</vt:lpstr>
      <vt:lpstr>What are the Limitations …?? How can we over come that ??</vt:lpstr>
      <vt:lpstr>1. Treatment as prevention is not 100 persent effective    2. Regularity is important to its success     3. Multidrug-resistant HIV </vt:lpstr>
      <vt:lpstr>The future of treatment as prevention :- </vt:lpstr>
      <vt:lpstr>Genome editing with Engineered Nucleases:- </vt:lpstr>
      <vt:lpstr>1. ZFNS(zinc-finger nucleases) :-  </vt:lpstr>
      <vt:lpstr>2. TALENs(Transcription activator-like effector nucleases) :- </vt:lpstr>
      <vt:lpstr>3. CRISPR/CAS9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PROs and cons….</vt:lpstr>
      <vt:lpstr>Pros…</vt:lpstr>
      <vt:lpstr>Cons…</vt:lpstr>
      <vt:lpstr>We hope…</vt:lpstr>
      <vt:lpstr>My Contribution…</vt:lpstr>
      <vt:lpstr>Hope you liked the video….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SC462 - Elements of Synthetic Biology      Professor – Manish K GUpta           da-iict       Subject : crispr – hiv  Name :- Dhaval Prajapati      Id :- 20401138</dc:title>
  <dc:creator>Dhaval Prajapati</dc:creator>
  <cp:lastModifiedBy>Dhaval Prajapati</cp:lastModifiedBy>
  <cp:revision>48</cp:revision>
  <dcterms:created xsi:type="dcterms:W3CDTF">2017-05-01T11:14:04Z</dcterms:created>
  <dcterms:modified xsi:type="dcterms:W3CDTF">2017-05-04T06:28:46Z</dcterms:modified>
</cp:coreProperties>
</file>